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71" r:id="rId7"/>
    <p:sldId id="262" r:id="rId8"/>
    <p:sldId id="263" r:id="rId9"/>
    <p:sldId id="272" r:id="rId10"/>
    <p:sldId id="261" r:id="rId11"/>
    <p:sldId id="273" r:id="rId12"/>
    <p:sldId id="264" r:id="rId13"/>
    <p:sldId id="274" r:id="rId14"/>
    <p:sldId id="265" r:id="rId15"/>
    <p:sldId id="266" r:id="rId16"/>
    <p:sldId id="267" r:id="rId17"/>
    <p:sldId id="275" r:id="rId18"/>
    <p:sldId id="268" r:id="rId19"/>
    <p:sldId id="269" r:id="rId20"/>
    <p:sldId id="270" r:id="rId21"/>
  </p:sldIdLst>
  <p:sldSz cx="18288000" cy="10287000"/>
  <p:notesSz cx="6858000" cy="9144000"/>
  <p:embeddedFontLst>
    <p:embeddedFont>
      <p:font typeface="Poppins" pitchFamily="2" charset="77"/>
      <p:regular r:id="rId23"/>
      <p:bold r:id="rId24"/>
      <p:italic r:id="rId25"/>
      <p:boldItalic r:id="rId26"/>
    </p:embeddedFont>
    <p:embeddedFont>
      <p:font typeface="Poppins Bold" pitchFamily="2" charset="77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72" autoAdjust="0"/>
    <p:restoredTop sz="94462" autoAdjust="0"/>
  </p:normalViewPr>
  <p:slideViewPr>
    <p:cSldViewPr>
      <p:cViewPr varScale="1">
        <p:scale>
          <a:sx n="65" d="100"/>
          <a:sy n="65" d="100"/>
        </p:scale>
        <p:origin x="240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18.10.2024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FE1AF5-6FA5-FB70-E0AC-07D8992D7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6EC401-CC3C-C6D3-4DD3-0DCAC59326B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42A5B-6BF3-5596-F228-26957B7A2112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3EF014B-1F19-D854-C4CA-9F91914FDF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BEDD1F61-CEB8-6690-9C8B-6FD7E95636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B46959-0B00-9BCC-F560-A96BDC3D023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2A2984-82E4-4791-C82D-2C99889327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3016776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7DA8D-E856-7261-FB09-3D68CCAB8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9F377DE-1E4A-DAF0-0E70-BBC391BCD59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04C96C-4FAB-0894-EAF9-68A7F5B0882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EDF101A8-8B3A-BA9E-08DB-702587D88D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03EBA45-306F-88C5-2046-E71063C357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B1B900-192E-256B-8E95-5D78E0C4297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C00092-AE4C-B77F-5A74-54510D0296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853442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43EBBC-9C30-11AC-21B4-0F8C9A5C2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7DABD41-A55A-CCC6-FEF9-7BEED17F74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886C14-DC8A-33EA-F8D2-CBFD7695365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7D489826-F420-D514-1C47-2C612282A5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C4700E94-8F5F-669B-E6B1-E817E59AD7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A3193-871B-9A20-F362-AEB9C850DA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EDFB2D-4E79-6ACC-D834-AACCC8BE93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4148487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4CD88E-3929-D174-FC0F-9896B598E6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3F63A2-7C49-1680-B93D-85319E4CE78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D37F60-AA23-427C-837A-FFEABEFFF7A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389F6A7-1483-8CBE-F2C9-E500C3BBB9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DBC6E3A-BEF7-F9B5-C30A-A733D2A404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3E234F-23D2-4D86-762B-9454B1971AF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1C3A5C-6FD1-1BF0-C148-2031284E41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38740161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93753D-C3D6-F3AA-EE77-514BA32302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00BAD7-67B1-8904-AB8D-6E5BA7F4B8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0F166A-E0ED-5678-A752-594D056F552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24C51FE-77CC-EBFC-1D4B-CDED30DB98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3467EB75-880D-B299-C3A7-9D3A0FC0AE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485DBD-FF77-9EA6-4AA8-9DB5CEA2239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4C69AB-C7F8-399C-6394-BFFF955F67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542538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22"/>
          </a:xfrm>
          <a:custGeom>
            <a:avLst/>
            <a:gdLst/>
            <a:ahLst/>
            <a:cxnLst/>
            <a:rect l="l" t="t" r="r" b="b"/>
            <a:pathLst>
              <a:path w="18288000" h="10287022">
                <a:moveTo>
                  <a:pt x="0" y="0"/>
                </a:moveTo>
                <a:lnTo>
                  <a:pt x="18288000" y="0"/>
                </a:lnTo>
                <a:lnTo>
                  <a:pt x="18288000" y="10287022"/>
                </a:lnTo>
                <a:lnTo>
                  <a:pt x="0" y="102870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690475" y="5739325"/>
            <a:ext cx="10592402" cy="2394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72"/>
              </a:lnSpc>
            </a:pPr>
            <a:r>
              <a:rPr lang="en-US" sz="8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NATURAL LANGUAGE PROCESSING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TEXT DATA CLEANING TECHNIQUES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76350" y="3194159"/>
            <a:ext cx="7013047" cy="505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Part-of-Speech tagging (POS)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Can be a very valuable feature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Used heavily in Natural Language Generation (NLG)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that usecase the "next word" is heavily dependent on the previous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8691447" y="3222734"/>
            <a:ext cx="8800454" cy="4983258"/>
          </a:xfrm>
          <a:custGeom>
            <a:avLst/>
            <a:gdLst/>
            <a:ahLst/>
            <a:cxnLst/>
            <a:rect l="l" t="t" r="r" b="b"/>
            <a:pathLst>
              <a:path w="8800454" h="4983258">
                <a:moveTo>
                  <a:pt x="0" y="0"/>
                </a:moveTo>
                <a:lnTo>
                  <a:pt x="8800455" y="0"/>
                </a:lnTo>
                <a:lnTo>
                  <a:pt x="8800455" y="4983258"/>
                </a:lnTo>
                <a:lnTo>
                  <a:pt x="0" y="49832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791314" y="9570900"/>
            <a:ext cx="2496686" cy="594238"/>
          </a:xfrm>
          <a:custGeom>
            <a:avLst/>
            <a:gdLst/>
            <a:ahLst/>
            <a:cxnLst/>
            <a:rect l="l" t="t" r="r" b="b"/>
            <a:pathLst>
              <a:path w="2496686" h="594238">
                <a:moveTo>
                  <a:pt x="0" y="0"/>
                </a:moveTo>
                <a:lnTo>
                  <a:pt x="2496686" y="0"/>
                </a:lnTo>
                <a:lnTo>
                  <a:pt x="2496686" y="594238"/>
                </a:lnTo>
                <a:lnTo>
                  <a:pt x="0" y="5942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DE0967-3F4F-8452-AEA3-7B8C3B5A2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2258BC7-863E-70E1-3376-21676FA54FE9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2A5EE564-56B2-4E28-CEF8-DFEA33F0F12D}"/>
              </a:ext>
            </a:extLst>
          </p:cNvPr>
          <p:cNvSpPr txBox="1"/>
          <p:nvPr/>
        </p:nvSpPr>
        <p:spPr>
          <a:xfrm>
            <a:off x="7543800" y="4769391"/>
            <a:ext cx="8728902" cy="748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dirty="0" err="1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Jupyter</a:t>
            </a:r>
            <a:endParaRPr lang="en-US" sz="5700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492420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TEXT DATA CLEANING TECHNIQUES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24000" y="3163665"/>
            <a:ext cx="4824065" cy="31508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Removal of stop words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Stop words are common words which are usually removed to not be interpreted as noise</a:t>
            </a:r>
          </a:p>
        </p:txBody>
      </p:sp>
      <p:sp>
        <p:nvSpPr>
          <p:cNvPr id="5" name="Freeform 5"/>
          <p:cNvSpPr/>
          <p:nvPr/>
        </p:nvSpPr>
        <p:spPr>
          <a:xfrm>
            <a:off x="8369123" y="2344041"/>
            <a:ext cx="9122779" cy="7083570"/>
          </a:xfrm>
          <a:custGeom>
            <a:avLst/>
            <a:gdLst/>
            <a:ahLst/>
            <a:cxnLst/>
            <a:rect l="l" t="t" r="r" b="b"/>
            <a:pathLst>
              <a:path w="9122779" h="7083570">
                <a:moveTo>
                  <a:pt x="0" y="0"/>
                </a:moveTo>
                <a:lnTo>
                  <a:pt x="9122779" y="0"/>
                </a:lnTo>
                <a:lnTo>
                  <a:pt x="9122779" y="7083570"/>
                </a:lnTo>
                <a:lnTo>
                  <a:pt x="0" y="70835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791314" y="9570900"/>
            <a:ext cx="2496686" cy="594238"/>
          </a:xfrm>
          <a:custGeom>
            <a:avLst/>
            <a:gdLst/>
            <a:ahLst/>
            <a:cxnLst/>
            <a:rect l="l" t="t" r="r" b="b"/>
            <a:pathLst>
              <a:path w="2496686" h="594238">
                <a:moveTo>
                  <a:pt x="0" y="0"/>
                </a:moveTo>
                <a:lnTo>
                  <a:pt x="2496686" y="0"/>
                </a:lnTo>
                <a:lnTo>
                  <a:pt x="2496686" y="594238"/>
                </a:lnTo>
                <a:lnTo>
                  <a:pt x="0" y="5942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221A0-3F20-9508-55AD-25BB35726A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259E3B5-CD37-36A2-D329-77C1D0CD83D1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353AF7E8-9CAC-7AC0-4486-5C8D842DFD33}"/>
              </a:ext>
            </a:extLst>
          </p:cNvPr>
          <p:cNvSpPr txBox="1"/>
          <p:nvPr/>
        </p:nvSpPr>
        <p:spPr>
          <a:xfrm>
            <a:off x="7543800" y="4769391"/>
            <a:ext cx="8728902" cy="748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dirty="0" err="1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Jupyter</a:t>
            </a:r>
            <a:endParaRPr lang="en-US" sz="5700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5711239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7886159"/>
            <a:ext cx="18288000" cy="5632034"/>
            <a:chOff x="0" y="0"/>
            <a:chExt cx="2833290" cy="87254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33290" cy="872549"/>
            </a:xfrm>
            <a:custGeom>
              <a:avLst/>
              <a:gdLst/>
              <a:ahLst/>
              <a:cxnLst/>
              <a:rect l="l" t="t" r="r" b="b"/>
              <a:pathLst>
                <a:path w="2833290" h="872549">
                  <a:moveTo>
                    <a:pt x="0" y="0"/>
                  </a:moveTo>
                  <a:lnTo>
                    <a:pt x="2833290" y="0"/>
                  </a:lnTo>
                  <a:lnTo>
                    <a:pt x="2833290" y="872549"/>
                  </a:lnTo>
                  <a:lnTo>
                    <a:pt x="0" y="872549"/>
                  </a:lnTo>
                  <a:close/>
                </a:path>
              </a:pathLst>
            </a:custGeom>
            <a:blipFill>
              <a:blip r:embed="rId4"/>
              <a:stretch>
                <a:fillRect t="-133454" b="-13345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BAG OF WORDS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24000" y="3163665"/>
            <a:ext cx="15499563" cy="4722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Bag of Words model is a standard way to decompose any text into several features that can then be used to train a classifier.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method consists of taking all the words from all the corpuses/documents/rows and performing one-hot encoding. However, the final value is a frequency of the word rather than a binary variable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essence, each</a:t>
            </a: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 distinct word becomes a feature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7664866"/>
            <a:ext cx="18288000" cy="5632034"/>
            <a:chOff x="0" y="0"/>
            <a:chExt cx="2833290" cy="87254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33290" cy="872549"/>
            </a:xfrm>
            <a:custGeom>
              <a:avLst/>
              <a:gdLst/>
              <a:ahLst/>
              <a:cxnLst/>
              <a:rect l="l" t="t" r="r" b="b"/>
              <a:pathLst>
                <a:path w="2833290" h="872549">
                  <a:moveTo>
                    <a:pt x="0" y="0"/>
                  </a:moveTo>
                  <a:lnTo>
                    <a:pt x="2833290" y="0"/>
                  </a:lnTo>
                  <a:lnTo>
                    <a:pt x="2833290" y="872549"/>
                  </a:lnTo>
                  <a:lnTo>
                    <a:pt x="0" y="872549"/>
                  </a:lnTo>
                  <a:close/>
                </a:path>
              </a:pathLst>
            </a:custGeom>
            <a:blipFill>
              <a:blip r:embed="rId4"/>
              <a:stretch>
                <a:fillRect t="-112356" b="-11235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Freeform 5"/>
          <p:cNvSpPr/>
          <p:nvPr/>
        </p:nvSpPr>
        <p:spPr>
          <a:xfrm>
            <a:off x="949008" y="3212972"/>
            <a:ext cx="16071817" cy="3861056"/>
          </a:xfrm>
          <a:custGeom>
            <a:avLst/>
            <a:gdLst/>
            <a:ahLst/>
            <a:cxnLst/>
            <a:rect l="l" t="t" r="r" b="b"/>
            <a:pathLst>
              <a:path w="16071817" h="3861056">
                <a:moveTo>
                  <a:pt x="0" y="0"/>
                </a:moveTo>
                <a:lnTo>
                  <a:pt x="16071817" y="0"/>
                </a:lnTo>
                <a:lnTo>
                  <a:pt x="16071817" y="3861056"/>
                </a:lnTo>
                <a:lnTo>
                  <a:pt x="0" y="386105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8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BAG OF WORDS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0800335" y="2604523"/>
            <a:ext cx="7487665" cy="6437836"/>
          </a:xfrm>
          <a:custGeom>
            <a:avLst/>
            <a:gdLst/>
            <a:ahLst/>
            <a:cxnLst/>
            <a:rect l="l" t="t" r="r" b="b"/>
            <a:pathLst>
              <a:path w="7487665" h="6437836">
                <a:moveTo>
                  <a:pt x="0" y="0"/>
                </a:moveTo>
                <a:lnTo>
                  <a:pt x="7487665" y="0"/>
                </a:lnTo>
                <a:lnTo>
                  <a:pt x="7487665" y="6437836"/>
                </a:lnTo>
                <a:lnTo>
                  <a:pt x="0" y="64378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BAG OF WORDS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4000" y="3163665"/>
            <a:ext cx="9567520" cy="6817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Problems of bag of words: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- you lose the context of the words within the sentence</a:t>
            </a: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- assumes all words are independent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"this is not bad" -&gt; "</a:t>
            </a:r>
            <a:r>
              <a:rPr lang="en-US" sz="3000">
                <a:solidFill>
                  <a:srgbClr val="FF1616"/>
                </a:solidFill>
                <a:latin typeface="Poppins"/>
                <a:ea typeface="Poppins"/>
                <a:cs typeface="Poppins"/>
                <a:sym typeface="Poppins"/>
              </a:rPr>
              <a:t>bad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"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009600"/>
                </a:solidFill>
                <a:latin typeface="Poppins"/>
                <a:ea typeface="Poppins"/>
                <a:cs typeface="Poppins"/>
                <a:sym typeface="Poppins"/>
              </a:rPr>
              <a:t>solution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: N-Grams performing bag of words but with pairs of sequential words for example: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"this is" ; "is not" ; "not bad" would be your features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B9A10-B744-B41E-FF1C-AF651640A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B663E5D-C35B-880F-2917-0001200F61D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304C0D84-D874-92B6-134C-2D6F47A7CE61}"/>
              </a:ext>
            </a:extLst>
          </p:cNvPr>
          <p:cNvSpPr txBox="1"/>
          <p:nvPr/>
        </p:nvSpPr>
        <p:spPr>
          <a:xfrm>
            <a:off x="7543800" y="4769391"/>
            <a:ext cx="8728902" cy="748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dirty="0" err="1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Jupyter</a:t>
            </a:r>
            <a:endParaRPr lang="en-US" sz="5700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157113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TF-IDF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24000" y="3163665"/>
            <a:ext cx="15499563" cy="1055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Term Frequency Inverse Document Frequency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 (TF-IDF) is one of the most important feature engineering techniques in natural language processing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4000" y="5067300"/>
            <a:ext cx="15499563" cy="4722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Weighs how important a word is in a specific document and how rare it is in all the collections of documents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High TF-IDF score -&gt; word appears many times in a document but is rare in collection of documents -&gt;</a:t>
            </a:r>
            <a:r>
              <a:rPr lang="en-US" sz="3000">
                <a:solidFill>
                  <a:srgbClr val="FF1616"/>
                </a:solidFill>
                <a:latin typeface="Poppins"/>
                <a:ea typeface="Poppins"/>
                <a:cs typeface="Poppins"/>
                <a:sym typeface="Poppins"/>
              </a:rPr>
              <a:t> ”Capitol", "Trump"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FF161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4140"/>
              </a:lnSpc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Low TF-IDF score -&gt; word that appears moderately in a document but is extremely common in collection of documents -&gt; </a:t>
            </a:r>
            <a:r>
              <a:rPr lang="en-US" sz="3000">
                <a:solidFill>
                  <a:srgbClr val="FF1616"/>
                </a:solidFill>
                <a:latin typeface="Poppins"/>
                <a:ea typeface="Poppins"/>
                <a:cs typeface="Poppins"/>
                <a:sym typeface="Poppins"/>
              </a:rPr>
              <a:t>"Today", "Furthermore"</a:t>
            </a:r>
          </a:p>
          <a:p>
            <a:pPr algn="l">
              <a:lnSpc>
                <a:spcPts val="4140"/>
              </a:lnSpc>
            </a:pPr>
            <a:endParaRPr lang="en-US" sz="3000">
              <a:solidFill>
                <a:srgbClr val="FF161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TF-IDF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4813654" y="1281262"/>
            <a:ext cx="12445646" cy="8491388"/>
            <a:chOff x="0" y="0"/>
            <a:chExt cx="16594195" cy="113218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594195" cy="11321851"/>
            </a:xfrm>
            <a:custGeom>
              <a:avLst/>
              <a:gdLst/>
              <a:ahLst/>
              <a:cxnLst/>
              <a:rect l="l" t="t" r="r" b="b"/>
              <a:pathLst>
                <a:path w="16594195" h="11321851">
                  <a:moveTo>
                    <a:pt x="0" y="0"/>
                  </a:moveTo>
                  <a:lnTo>
                    <a:pt x="16594195" y="0"/>
                  </a:lnTo>
                  <a:lnTo>
                    <a:pt x="16594195" y="11321851"/>
                  </a:lnTo>
                  <a:lnTo>
                    <a:pt x="0" y="1132185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544417" y="3619500"/>
            <a:ext cx="13199166" cy="5160255"/>
          </a:xfrm>
          <a:custGeom>
            <a:avLst/>
            <a:gdLst/>
            <a:ahLst/>
            <a:cxnLst/>
            <a:rect l="l" t="t" r="r" b="b"/>
            <a:pathLst>
              <a:path w="13199166" h="5160255">
                <a:moveTo>
                  <a:pt x="0" y="0"/>
                </a:moveTo>
                <a:lnTo>
                  <a:pt x="13199166" y="0"/>
                </a:lnTo>
                <a:lnTo>
                  <a:pt x="13199166" y="5160255"/>
                </a:lnTo>
                <a:lnTo>
                  <a:pt x="0" y="516025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2" b="-6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169874" y="528064"/>
            <a:ext cx="1573709" cy="1001272"/>
          </a:xfrm>
          <a:custGeom>
            <a:avLst/>
            <a:gdLst/>
            <a:ahLst/>
            <a:cxnLst/>
            <a:rect l="l" t="t" r="r" b="b"/>
            <a:pathLst>
              <a:path w="1573709" h="1001272">
                <a:moveTo>
                  <a:pt x="0" y="0"/>
                </a:moveTo>
                <a:lnTo>
                  <a:pt x="1573709" y="0"/>
                </a:lnTo>
                <a:lnTo>
                  <a:pt x="1573709" y="1001272"/>
                </a:lnTo>
                <a:lnTo>
                  <a:pt x="0" y="100127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HANDLING TEXT IN ML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24000" y="2350114"/>
            <a:ext cx="15697200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0"/>
              </a:lnSpc>
            </a:pPr>
            <a:r>
              <a:rPr lang="en-US" sz="3200">
                <a:solidFill>
                  <a:srgbClr val="212121"/>
                </a:solidFill>
                <a:latin typeface="Poppins Bold"/>
                <a:ea typeface="Poppins Bold"/>
                <a:cs typeface="Poppins Bold"/>
                <a:sym typeface="Poppins Bold"/>
              </a:rPr>
              <a:t>NOTE ON REGEX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715375" y="0"/>
            <a:ext cx="9572625" cy="10287000"/>
          </a:xfrm>
          <a:custGeom>
            <a:avLst/>
            <a:gdLst/>
            <a:ahLst/>
            <a:cxnLst/>
            <a:rect l="l" t="t" r="r" b="b"/>
            <a:pathLst>
              <a:path w="9572625" h="10287000">
                <a:moveTo>
                  <a:pt x="0" y="0"/>
                </a:moveTo>
                <a:lnTo>
                  <a:pt x="9572625" y="0"/>
                </a:lnTo>
                <a:lnTo>
                  <a:pt x="9572625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46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524000" y="1800995"/>
            <a:ext cx="7620000" cy="2082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80"/>
              </a:lnSpc>
            </a:pPr>
            <a:r>
              <a:rPr lang="en-US" sz="8000">
                <a:solidFill>
                  <a:srgbClr val="424242"/>
                </a:solidFill>
                <a:latin typeface="Poppins"/>
                <a:ea typeface="Poppins"/>
                <a:cs typeface="Poppins"/>
                <a:sym typeface="Poppins"/>
              </a:rPr>
              <a:t>ANY QUESTIONS 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HANDLING TEXT IN ML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76350" y="3194159"/>
            <a:ext cx="15735300" cy="553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So far, the algorithms that we have seen take as input tabular information with numeric or categorical data.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There are several areas of application where our data is not natively structured in this way: sound, image and text come to mind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these situations we often reduce the problem to turning the native data format into a suitable set of features, followed by applying the typical ML algorithms.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In other words: how do we turn text into a suitable set of numbers?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HANDLING TEXT IN ML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24000" y="3044612"/>
            <a:ext cx="15735300" cy="553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Some of this feature generation can and should come from metadata:</a:t>
            </a: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source of text </a:t>
            </a: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date of production </a:t>
            </a: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author</a:t>
            </a: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number / type of interactions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r>
              <a:rPr lang="en-US" sz="3000" dirty="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But ultimately it is clear that most of the information must come from the body of the text. </a:t>
            </a: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endParaRPr lang="en-US" sz="3000" dirty="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24000" y="2474060"/>
            <a:ext cx="7013047" cy="414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Tokenization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The process involves taking any text and splitting it into "tokens"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Usually the tokens chosen are individual words but can be sentences as well.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8289397" y="2502635"/>
            <a:ext cx="9998603" cy="6234948"/>
          </a:xfrm>
          <a:custGeom>
            <a:avLst/>
            <a:gdLst/>
            <a:ahLst/>
            <a:cxnLst/>
            <a:rect l="l" t="t" r="r" b="b"/>
            <a:pathLst>
              <a:path w="9998603" h="6234948">
                <a:moveTo>
                  <a:pt x="0" y="0"/>
                </a:moveTo>
                <a:lnTo>
                  <a:pt x="9998603" y="0"/>
                </a:lnTo>
                <a:lnTo>
                  <a:pt x="9998603" y="6234948"/>
                </a:lnTo>
                <a:lnTo>
                  <a:pt x="0" y="6234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268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5791314" y="9570900"/>
            <a:ext cx="2496686" cy="594238"/>
          </a:xfrm>
          <a:custGeom>
            <a:avLst/>
            <a:gdLst/>
            <a:ahLst/>
            <a:cxnLst/>
            <a:rect l="l" t="t" r="r" b="b"/>
            <a:pathLst>
              <a:path w="2496686" h="594238">
                <a:moveTo>
                  <a:pt x="0" y="0"/>
                </a:moveTo>
                <a:lnTo>
                  <a:pt x="2496686" y="0"/>
                </a:lnTo>
                <a:lnTo>
                  <a:pt x="2496686" y="594238"/>
                </a:lnTo>
                <a:lnTo>
                  <a:pt x="0" y="5942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TEXT DATA CLEANING TECHNIQUES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37251" y="9080362"/>
            <a:ext cx="17250749" cy="962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1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PROBLEMS</a:t>
            </a:r>
            <a:r>
              <a:rPr lang="en-US" sz="21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: YOU CAN LOSE IMPORTANT MEANING LIKE "NEW YORK" GETS SPLIT INTO "NEW" AND "YORK" THUS LOSING THE GEOGRAPHICAL MEANING. A GOOD MACHINE LEARNING APPLICATION WOULD TAKE THIS INTO CONSIDERATION BY CONSIDERING THE RELATIVE FREQUENCYOF PAIRS OF WORDS AND PERHAPS KEEP THOSE PAIRS AS A SINGLE WORD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59BE3B-1429-5798-9751-1DAE9FE2F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E1BB8A61-C383-84E5-B12B-BE4974904B5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A49C3F95-2E9C-61F6-BF79-1A391A3DA588}"/>
              </a:ext>
            </a:extLst>
          </p:cNvPr>
          <p:cNvSpPr txBox="1"/>
          <p:nvPr/>
        </p:nvSpPr>
        <p:spPr>
          <a:xfrm>
            <a:off x="7543800" y="4769391"/>
            <a:ext cx="8728902" cy="748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dirty="0" err="1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Jupyter</a:t>
            </a:r>
            <a:endParaRPr lang="en-US" sz="5700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936626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TEXT DATA CLEANING TECHNIQUES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76350" y="3194159"/>
            <a:ext cx="7013047" cy="5972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Stemming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Removing prefixes and suffixes in order to reduce synonym words into their common form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This can lead to some problems of creating spurious relations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1212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Stripes -&gt; Strip</a:t>
            </a:r>
          </a:p>
          <a:p>
            <a:pPr marL="647703" lvl="1" indent="-323852" algn="l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Strip -&gt; Strip</a:t>
            </a:r>
          </a:p>
          <a:p>
            <a:pPr algn="l">
              <a:lnSpc>
                <a:spcPts val="3600"/>
              </a:lnSpc>
            </a:pPr>
            <a:endParaRPr lang="en-US" sz="3000">
              <a:solidFill>
                <a:srgbClr val="2DC5FA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9144000" y="3222734"/>
            <a:ext cx="8057791" cy="6035566"/>
          </a:xfrm>
          <a:custGeom>
            <a:avLst/>
            <a:gdLst/>
            <a:ahLst/>
            <a:cxnLst/>
            <a:rect l="l" t="t" r="r" b="b"/>
            <a:pathLst>
              <a:path w="8057791" h="6035566">
                <a:moveTo>
                  <a:pt x="0" y="0"/>
                </a:moveTo>
                <a:lnTo>
                  <a:pt x="8057791" y="0"/>
                </a:lnTo>
                <a:lnTo>
                  <a:pt x="8057791" y="6035566"/>
                </a:lnTo>
                <a:lnTo>
                  <a:pt x="0" y="60355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791314" y="9570900"/>
            <a:ext cx="2496686" cy="594238"/>
          </a:xfrm>
          <a:custGeom>
            <a:avLst/>
            <a:gdLst/>
            <a:ahLst/>
            <a:cxnLst/>
            <a:rect l="l" t="t" r="r" b="b"/>
            <a:pathLst>
              <a:path w="2496686" h="594238">
                <a:moveTo>
                  <a:pt x="0" y="0"/>
                </a:moveTo>
                <a:lnTo>
                  <a:pt x="2496686" y="0"/>
                </a:lnTo>
                <a:lnTo>
                  <a:pt x="2496686" y="594238"/>
                </a:lnTo>
                <a:lnTo>
                  <a:pt x="0" y="5942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524000" y="1347937"/>
            <a:ext cx="15967902" cy="792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TEXT DATA CLEANING TECHNIQUES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76350" y="3194159"/>
            <a:ext cx="4824065" cy="460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2DC5FA"/>
                </a:solidFill>
                <a:latin typeface="Poppins"/>
                <a:ea typeface="Poppins"/>
                <a:cs typeface="Poppins"/>
                <a:sym typeface="Poppins"/>
              </a:rPr>
              <a:t>lemmatization </a:t>
            </a:r>
            <a:r>
              <a:rPr lang="en-US" sz="3000">
                <a:solidFill>
                  <a:srgbClr val="212121"/>
                </a:solidFill>
                <a:latin typeface="Poppins"/>
                <a:ea typeface="Poppins"/>
                <a:cs typeface="Poppins"/>
                <a:sym typeface="Poppins"/>
              </a:rPr>
              <a:t>looks beyond word reduction and considers a language’s full vocabulary to apply a morphological analysis to words. The lemma of ‘was’ is ‘be’ and the lemma of ‘mice’ is ‘mouse’.</a:t>
            </a:r>
          </a:p>
        </p:txBody>
      </p:sp>
      <p:sp>
        <p:nvSpPr>
          <p:cNvPr id="5" name="Freeform 5"/>
          <p:cNvSpPr/>
          <p:nvPr/>
        </p:nvSpPr>
        <p:spPr>
          <a:xfrm>
            <a:off x="8074780" y="3222734"/>
            <a:ext cx="9790700" cy="3091800"/>
          </a:xfrm>
          <a:custGeom>
            <a:avLst/>
            <a:gdLst/>
            <a:ahLst/>
            <a:cxnLst/>
            <a:rect l="l" t="t" r="r" b="b"/>
            <a:pathLst>
              <a:path w="9790700" h="3091800">
                <a:moveTo>
                  <a:pt x="0" y="0"/>
                </a:moveTo>
                <a:lnTo>
                  <a:pt x="9790700" y="0"/>
                </a:lnTo>
                <a:lnTo>
                  <a:pt x="9790700" y="3091800"/>
                </a:lnTo>
                <a:lnTo>
                  <a:pt x="0" y="30918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7254697" y="6314534"/>
            <a:ext cx="10610783" cy="2042384"/>
          </a:xfrm>
          <a:custGeom>
            <a:avLst/>
            <a:gdLst/>
            <a:ahLst/>
            <a:cxnLst/>
            <a:rect l="l" t="t" r="r" b="b"/>
            <a:pathLst>
              <a:path w="10610783" h="2042384">
                <a:moveTo>
                  <a:pt x="0" y="0"/>
                </a:moveTo>
                <a:lnTo>
                  <a:pt x="10610783" y="0"/>
                </a:lnTo>
                <a:lnTo>
                  <a:pt x="10610783" y="2042384"/>
                </a:lnTo>
                <a:lnTo>
                  <a:pt x="0" y="20423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494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5791314" y="9570900"/>
            <a:ext cx="2496686" cy="594238"/>
          </a:xfrm>
          <a:custGeom>
            <a:avLst/>
            <a:gdLst/>
            <a:ahLst/>
            <a:cxnLst/>
            <a:rect l="l" t="t" r="r" b="b"/>
            <a:pathLst>
              <a:path w="2496686" h="594238">
                <a:moveTo>
                  <a:pt x="0" y="0"/>
                </a:moveTo>
                <a:lnTo>
                  <a:pt x="2496686" y="0"/>
                </a:lnTo>
                <a:lnTo>
                  <a:pt x="2496686" y="594238"/>
                </a:lnTo>
                <a:lnTo>
                  <a:pt x="0" y="59423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0EC11-4E5B-2804-D8C8-08033D037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D9F2C76-7AD5-AAF0-E1D7-28B1CEDAF89E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D2CCD4FD-EEEA-F009-1658-9395617B2719}"/>
              </a:ext>
            </a:extLst>
          </p:cNvPr>
          <p:cNvSpPr txBox="1"/>
          <p:nvPr/>
        </p:nvSpPr>
        <p:spPr>
          <a:xfrm>
            <a:off x="7543800" y="4769391"/>
            <a:ext cx="8728902" cy="748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472"/>
              </a:lnSpc>
            </a:pPr>
            <a:r>
              <a:rPr lang="en-US" sz="5700" dirty="0" err="1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rPr>
              <a:t>Jupyter</a:t>
            </a:r>
            <a:endParaRPr lang="en-US" sz="5700" dirty="0">
              <a:solidFill>
                <a:srgbClr val="4343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650261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668</Words>
  <Application>Microsoft Macintosh PowerPoint</Application>
  <PresentationFormat>Custom</PresentationFormat>
  <Paragraphs>124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Poppins Bold</vt:lpstr>
      <vt:lpstr>Arial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TEMPLATE.pptx</dc:title>
  <cp:lastModifiedBy>João Rocha Melo</cp:lastModifiedBy>
  <cp:revision>6</cp:revision>
  <dcterms:created xsi:type="dcterms:W3CDTF">2006-08-16T00:00:00Z</dcterms:created>
  <dcterms:modified xsi:type="dcterms:W3CDTF">2024-10-18T16:07:20Z</dcterms:modified>
  <dc:identifier>DAGNevjx4Nw</dc:identifier>
</cp:coreProperties>
</file>

<file path=docProps/thumbnail.jpeg>
</file>